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3" r:id="rId6"/>
    <p:sldId id="264" r:id="rId7"/>
    <p:sldId id="272" r:id="rId8"/>
    <p:sldId id="273" r:id="rId9"/>
    <p:sldId id="276" r:id="rId10"/>
    <p:sldId id="275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0704" autoAdjust="0"/>
  </p:normalViewPr>
  <p:slideViewPr>
    <p:cSldViewPr snapToGrid="0">
      <p:cViewPr varScale="1">
        <p:scale>
          <a:sx n="136" d="100"/>
          <a:sy n="136" d="100"/>
        </p:scale>
        <p:origin x="261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google.com/imgres?imgurl=https%3A%2F%2Fnewsroom.unl.edu%2Fannounce%2Ffiles%2Ffile86275.png&amp;imgrefurl=https%3A%2F%2Fnewsroom.unl.edu%2Fannounce%2Fholland%2F7344%2F41179&amp;tbnid=L5B6Eq_-L1fUKM&amp;vet=12ahUKEwiI4rjOwZD3AhWRLOwKHUS8AqsQMygDegUIARC7AQ..i&amp;docid=-wYNMb65gnDL_M&amp;w=696&amp;h=558&amp;q=anaconda%20jupiter%20notebook%20logo&amp;client=firefox-b-d&amp;ved=2ahUKEwiI4rjOwZD3AhWRLOwKHUS8AqsQMygDegUIARC7AQ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hyperlink" Target="https://www.google.com/imgres?imgurl=https%3A%2F%2Fupload.wikimedia.org%2Fwikipedia%2Fit%2Fthumb%2Fc%2Fc5%2FLogo_Serie_A_TIM_2021.svg%2F800px-Logo_Serie_A_TIM_2021.svg.png&amp;imgrefurl=https%3A%2F%2Fit.wikipedia.org%2Fwiki%2FFile%3ALogo_Serie_A_TIM_2021.svg&amp;tbnid=M3PfBf4gipGZxM&amp;vet=12ahUKEwiMi5DFwZD3AhUD2KQKHb6KDAAQMygHegUIARDnAQ..i&amp;docid=rctCNGDJ9pt4rM&amp;w=800&amp;h=1271&amp;q=serie%20a%20logo&amp;client=firefox-b-d&amp;ved=2ahUKEwiMi5DFwZD3AhUD2KQKHb6KDAAQMygHegUIARDnAQ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8529" y="4372719"/>
            <a:ext cx="3212989" cy="396660"/>
          </a:xfrm>
        </p:spPr>
        <p:txBody>
          <a:bodyPr>
            <a:normAutofit/>
          </a:bodyPr>
          <a:lstStyle/>
          <a:p>
            <a:r>
              <a:rPr lang="en-US" dirty="0"/>
              <a:t>Lorenzo Orsini, Gianluca Di Tuccio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2B591-2FAF-2A09-AAD3-37A411CE4778}"/>
              </a:ext>
            </a:extLst>
          </p:cNvPr>
          <p:cNvSpPr txBox="1"/>
          <p:nvPr/>
        </p:nvSpPr>
        <p:spPr>
          <a:xfrm>
            <a:off x="6382247" y="3539251"/>
            <a:ext cx="5667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b="1" dirty="0"/>
              <a:t>football_player_sale</a:t>
            </a:r>
          </a:p>
        </p:txBody>
      </p:sp>
      <p:pic>
        <p:nvPicPr>
          <p:cNvPr id="1034" name="Picture 10" descr="Utilizing Anaconda Environments in JupyterHub | Announce | University of  Nebraska-Lincoln">
            <a:hlinkClick r:id="rId2"/>
            <a:extLst>
              <a:ext uri="{FF2B5EF4-FFF2-40B4-BE49-F238E27FC236}">
                <a16:creationId xmlns:a16="http://schemas.microsoft.com/office/drawing/2014/main" id="{07290C80-73BC-D366-18CE-AA2E6DDBD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467" y="4882101"/>
            <a:ext cx="1868971" cy="149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7A2FCB36-CF61-B923-3D1E-DF53DE51D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788" y="4898572"/>
            <a:ext cx="841265" cy="133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>
            <a:extLst>
              <a:ext uri="{FF2B5EF4-FFF2-40B4-BE49-F238E27FC236}">
                <a16:creationId xmlns:a16="http://schemas.microsoft.com/office/drawing/2014/main" id="{2FA5E99A-8BD8-0E53-36FE-A59A35A40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60" y="1563018"/>
            <a:ext cx="3811467" cy="564916"/>
          </a:xfrm>
        </p:spPr>
        <p:txBody>
          <a:bodyPr>
            <a:noAutofit/>
          </a:bodyPr>
          <a:lstStyle/>
          <a:p>
            <a:r>
              <a:rPr lang="en-US" sz="3600" dirty="0"/>
              <a:t>Introduction</a:t>
            </a:r>
          </a:p>
        </p:txBody>
      </p:sp>
      <p:sp>
        <p:nvSpPr>
          <p:cNvPr id="331" name="Content Placeholder 2">
            <a:extLst>
              <a:ext uri="{FF2B5EF4-FFF2-40B4-BE49-F238E27FC236}">
                <a16:creationId xmlns:a16="http://schemas.microsoft.com/office/drawing/2014/main" id="{1CFCB7D3-6F7C-E090-810C-7EDEC1F83CBA}"/>
              </a:ext>
            </a:extLst>
          </p:cNvPr>
          <p:cNvSpPr txBox="1">
            <a:spLocks/>
          </p:cNvSpPr>
          <p:nvPr/>
        </p:nvSpPr>
        <p:spPr>
          <a:xfrm>
            <a:off x="1656356" y="2283893"/>
            <a:ext cx="3272388" cy="1404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en-US" sz="1200" dirty="0">
                <a:solidFill>
                  <a:schemeClr val="tx1"/>
                </a:solidFill>
              </a:rPr>
              <a:t>Domain of football transfer market;</a:t>
            </a:r>
          </a:p>
          <a:p>
            <a:pPr marL="285750" indent="-285750" algn="just">
              <a:buFontTx/>
              <a:buChar char="-"/>
            </a:pPr>
            <a:r>
              <a:rPr lang="en-US" sz="1200" dirty="0">
                <a:solidFill>
                  <a:schemeClr val="tx1"/>
                </a:solidFill>
              </a:rPr>
              <a:t>Decision of selling a player based on various criteria;</a:t>
            </a:r>
          </a:p>
        </p:txBody>
      </p:sp>
      <p:sp>
        <p:nvSpPr>
          <p:cNvPr id="332" name="Title 1">
            <a:extLst>
              <a:ext uri="{FF2B5EF4-FFF2-40B4-BE49-F238E27FC236}">
                <a16:creationId xmlns:a16="http://schemas.microsoft.com/office/drawing/2014/main" id="{7EF0D45C-8CA0-90C0-D893-368116F92C33}"/>
              </a:ext>
            </a:extLst>
          </p:cNvPr>
          <p:cNvSpPr txBox="1">
            <a:spLocks/>
          </p:cNvSpPr>
          <p:nvPr/>
        </p:nvSpPr>
        <p:spPr>
          <a:xfrm>
            <a:off x="8033651" y="2109894"/>
            <a:ext cx="3049019" cy="887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/>
              <a:t>Tools and dataset</a:t>
            </a:r>
          </a:p>
        </p:txBody>
      </p:sp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3C0409DD-8423-F355-0B11-C13A6347B9FB}"/>
              </a:ext>
            </a:extLst>
          </p:cNvPr>
          <p:cNvSpPr txBox="1">
            <a:spLocks/>
          </p:cNvSpPr>
          <p:nvPr/>
        </p:nvSpPr>
        <p:spPr>
          <a:xfrm>
            <a:off x="7785460" y="3111379"/>
            <a:ext cx="3828436" cy="2148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b="1" dirty="0" err="1">
                <a:solidFill>
                  <a:schemeClr val="tx1"/>
                </a:solidFill>
              </a:rPr>
              <a:t>Pgmpy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 err="1">
                <a:solidFill>
                  <a:schemeClr val="tx1"/>
                </a:solidFill>
              </a:rPr>
              <a:t>PrettyTable</a:t>
            </a:r>
            <a:r>
              <a:rPr lang="en-US" dirty="0">
                <a:solidFill>
                  <a:schemeClr val="tx1"/>
                </a:solidFill>
              </a:rPr>
              <a:t> with Anaconda;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Queries with </a:t>
            </a:r>
            <a:r>
              <a:rPr lang="en-US" b="1" dirty="0">
                <a:solidFill>
                  <a:schemeClr val="tx1"/>
                </a:solidFill>
              </a:rPr>
              <a:t>Variable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Elimination</a:t>
            </a:r>
            <a:r>
              <a:rPr lang="en-US" dirty="0">
                <a:solidFill>
                  <a:schemeClr val="tx1"/>
                </a:solidFill>
              </a:rPr>
              <a:t> (interactively selected by the user);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1"/>
                </a:solidFill>
              </a:rPr>
              <a:t>Likelihood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Weighting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1"/>
                </a:solidFill>
              </a:rPr>
              <a:t>Dataset</a:t>
            </a:r>
            <a:r>
              <a:rPr lang="en-US" dirty="0">
                <a:solidFill>
                  <a:schemeClr val="tx1"/>
                </a:solidFill>
              </a:rPr>
              <a:t> of the Serie A, season 2019/20 (</a:t>
            </a:r>
            <a:r>
              <a:rPr lang="sv-SE" u="sng" dirty="0">
                <a:solidFill>
                  <a:schemeClr val="tx1"/>
                </a:solidFill>
              </a:rPr>
              <a:t>https://fbref.com/en/comps/11/3260/stats/2019-2020-Serie-A- 2 Stats#all_stats_standard</a:t>
            </a:r>
            <a:r>
              <a:rPr lang="sv-SE" dirty="0">
                <a:solidFill>
                  <a:schemeClr val="tx1"/>
                </a:solidFill>
              </a:rPr>
              <a:t>);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9" name="Picture 338">
            <a:extLst>
              <a:ext uri="{FF2B5EF4-FFF2-40B4-BE49-F238E27FC236}">
                <a16:creationId xmlns:a16="http://schemas.microsoft.com/office/drawing/2014/main" id="{132C9197-7091-C83E-9FCF-E5A2F494E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82" y="3438916"/>
            <a:ext cx="5626819" cy="40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7">
            <a:extLst>
              <a:ext uri="{FF2B5EF4-FFF2-40B4-BE49-F238E27FC236}">
                <a16:creationId xmlns:a16="http://schemas.microsoft.com/office/drawing/2014/main" id="{BDCFB245-C038-61D2-9C61-7CB961DC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148" y="548640"/>
            <a:ext cx="5111750" cy="516528"/>
          </a:xfrm>
        </p:spPr>
        <p:txBody>
          <a:bodyPr/>
          <a:lstStyle/>
          <a:p>
            <a:r>
              <a:rPr lang="it-IT" dirty="0"/>
              <a:t>Bayesian network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3535668-9824-6EEE-633F-84C9968F6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53" y="1618031"/>
            <a:ext cx="9624865" cy="36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>
            <a:extLst>
              <a:ext uri="{FF2B5EF4-FFF2-40B4-BE49-F238E27FC236}">
                <a16:creationId xmlns:a16="http://schemas.microsoft.com/office/drawing/2014/main" id="{2FA5E99A-8BD8-0E53-36FE-A59A35A40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821" y="361235"/>
            <a:ext cx="4574911" cy="564916"/>
          </a:xfrm>
        </p:spPr>
        <p:txBody>
          <a:bodyPr>
            <a:noAutofit/>
          </a:bodyPr>
          <a:lstStyle/>
          <a:p>
            <a:r>
              <a:rPr lang="en-US" sz="3600" dirty="0"/>
              <a:t>CPDs and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765A4D-1669-1211-D707-BAB10050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87" y="3044922"/>
            <a:ext cx="7480358" cy="974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E855AD-490D-AAA9-0B66-75D39C0DD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35" y="4790014"/>
            <a:ext cx="5679125" cy="121294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994789-7B9F-F13F-03BF-C2E8DBC83365}"/>
              </a:ext>
            </a:extLst>
          </p:cNvPr>
          <p:cNvSpPr txBox="1">
            <a:spLocks/>
          </p:cNvSpPr>
          <p:nvPr/>
        </p:nvSpPr>
        <p:spPr>
          <a:xfrm>
            <a:off x="8255722" y="2823080"/>
            <a:ext cx="3640186" cy="15691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it-IT" b="1" i="1" dirty="0">
                <a:solidFill>
                  <a:schemeClr val="tx1"/>
                </a:solidFill>
              </a:rPr>
              <a:t>Club situation</a:t>
            </a:r>
            <a:r>
              <a:rPr lang="it-IT" dirty="0">
                <a:solidFill>
                  <a:schemeClr val="tx1"/>
                </a:solidFill>
              </a:rPr>
              <a:t>: economic balance;</a:t>
            </a:r>
          </a:p>
          <a:p>
            <a:pPr marL="285750" indent="-285750">
              <a:buFontTx/>
              <a:buChar char="-"/>
            </a:pPr>
            <a:r>
              <a:rPr lang="it-IT" b="1" i="1" dirty="0">
                <a:solidFill>
                  <a:schemeClr val="tx1"/>
                </a:solidFill>
              </a:rPr>
              <a:t>Age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b="1" i="1" dirty="0">
                <a:solidFill>
                  <a:schemeClr val="tx1"/>
                </a:solidFill>
              </a:rPr>
              <a:t>last_year_performance </a:t>
            </a:r>
            <a:r>
              <a:rPr lang="it-IT" dirty="0">
                <a:solidFill>
                  <a:schemeClr val="tx1"/>
                </a:solidFill>
              </a:rPr>
              <a:t>from dataset;</a:t>
            </a:r>
          </a:p>
          <a:p>
            <a:pPr marL="285750" indent="-285750">
              <a:buFontTx/>
              <a:buChar char="-"/>
            </a:pPr>
            <a:r>
              <a:rPr lang="it-IT" b="1" i="1" dirty="0">
                <a:solidFill>
                  <a:schemeClr val="tx1"/>
                </a:solidFill>
              </a:rPr>
              <a:t>last_year_performance </a:t>
            </a:r>
            <a:r>
              <a:rPr lang="it-IT" dirty="0">
                <a:solidFill>
                  <a:schemeClr val="tx1"/>
                </a:solidFill>
              </a:rPr>
              <a:t>also based on presences, goals (or clean sheets) and assists of season 2018/19;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3B7C95-7645-9FAE-E980-70FA1F3FCD81}"/>
              </a:ext>
            </a:extLst>
          </p:cNvPr>
          <p:cNvSpPr txBox="1">
            <a:spLocks/>
          </p:cNvSpPr>
          <p:nvPr/>
        </p:nvSpPr>
        <p:spPr>
          <a:xfrm>
            <a:off x="482187" y="5082097"/>
            <a:ext cx="4158190" cy="715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i="1" dirty="0" err="1">
                <a:solidFill>
                  <a:schemeClr val="tx1"/>
                </a:solidFill>
              </a:rPr>
              <a:t>Player_overall</a:t>
            </a:r>
            <a:r>
              <a:rPr lang="en-US" sz="1200" b="1" i="1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based on </a:t>
            </a:r>
            <a:r>
              <a:rPr lang="en-US" sz="1200" b="1" i="1" dirty="0" err="1">
                <a:solidFill>
                  <a:schemeClr val="tx1"/>
                </a:solidFill>
              </a:rPr>
              <a:t>last_year_performance</a:t>
            </a:r>
            <a:r>
              <a:rPr lang="en-US" sz="1200" b="1" i="1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and </a:t>
            </a:r>
            <a:r>
              <a:rPr lang="en-US" sz="1200" b="1" i="1" dirty="0">
                <a:solidFill>
                  <a:schemeClr val="tx1"/>
                </a:solidFill>
              </a:rPr>
              <a:t>age.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73A12E-B67E-B2C7-6381-10674499A41D}"/>
              </a:ext>
            </a:extLst>
          </p:cNvPr>
          <p:cNvSpPr txBox="1"/>
          <p:nvPr/>
        </p:nvSpPr>
        <p:spPr>
          <a:xfrm>
            <a:off x="3248296" y="2454020"/>
            <a:ext cx="5262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00" u="sng" dirty="0">
                <a:solidFill>
                  <a:schemeClr val="tx1"/>
                </a:solidFill>
              </a:rPr>
              <a:t>https://fbref.com/en/comps/11/3260/stats/2019-2020-Serie-A- 2 Stats#all_stats_standard</a:t>
            </a:r>
            <a:endParaRPr lang="it-IT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064E03-B9C6-CDCE-C5ED-A1D336FF0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685" y="1179238"/>
            <a:ext cx="8908869" cy="12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95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>
            <a:extLst>
              <a:ext uri="{FF2B5EF4-FFF2-40B4-BE49-F238E27FC236}">
                <a16:creationId xmlns:a16="http://schemas.microsoft.com/office/drawing/2014/main" id="{2FA5E99A-8BD8-0E53-36FE-A59A35A40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266" y="361235"/>
            <a:ext cx="3811467" cy="564916"/>
          </a:xfrm>
        </p:spPr>
        <p:txBody>
          <a:bodyPr>
            <a:noAutofit/>
          </a:bodyPr>
          <a:lstStyle/>
          <a:p>
            <a:r>
              <a:rPr lang="en-US" sz="3600" dirty="0"/>
              <a:t>CPDs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994789-7B9F-F13F-03BF-C2E8DBC83365}"/>
              </a:ext>
            </a:extLst>
          </p:cNvPr>
          <p:cNvSpPr txBox="1">
            <a:spLocks/>
          </p:cNvSpPr>
          <p:nvPr/>
        </p:nvSpPr>
        <p:spPr>
          <a:xfrm>
            <a:off x="7759334" y="635697"/>
            <a:ext cx="3828436" cy="2148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it-IT" sz="1200" b="1" i="1" dirty="0">
                <a:solidFill>
                  <a:schemeClr val="tx1"/>
                </a:solidFill>
              </a:rPr>
              <a:t>Market_Alternative</a:t>
            </a:r>
            <a:r>
              <a:rPr lang="it-IT" sz="1200" dirty="0">
                <a:solidFill>
                  <a:schemeClr val="tx1"/>
                </a:solidFill>
              </a:rPr>
              <a:t>: based on players with the same player_overall in the dataset; </a:t>
            </a:r>
          </a:p>
          <a:p>
            <a:pPr marL="285750" indent="-285750">
              <a:buFontTx/>
              <a:buChar char="-"/>
            </a:pPr>
            <a:r>
              <a:rPr lang="it-IT" sz="1200" b="1" i="1" dirty="0">
                <a:solidFill>
                  <a:schemeClr val="tx1"/>
                </a:solidFill>
              </a:rPr>
              <a:t>youth_accademy_alternative</a:t>
            </a:r>
            <a:r>
              <a:rPr lang="it-IT" sz="1200" dirty="0">
                <a:solidFill>
                  <a:schemeClr val="tx1"/>
                </a:solidFill>
              </a:rPr>
              <a:t>: as market_alternative, but based on the under21 trasnfermarkt stats;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363B1-BB6C-E1ED-8DF7-1D239EA2D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54" y="1244207"/>
            <a:ext cx="5847806" cy="742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0C051A-4C7F-39F3-2B28-311F2739A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474" y="2949822"/>
            <a:ext cx="5847806" cy="8508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2A1762-B6A8-1661-E358-06B14EB36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2" y="4706952"/>
            <a:ext cx="5904411" cy="164473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C64EEF5-AD42-4EC5-CE32-4505B5A4C812}"/>
              </a:ext>
            </a:extLst>
          </p:cNvPr>
          <p:cNvSpPr txBox="1">
            <a:spLocks/>
          </p:cNvSpPr>
          <p:nvPr/>
        </p:nvSpPr>
        <p:spPr>
          <a:xfrm>
            <a:off x="1267094" y="2627522"/>
            <a:ext cx="3828436" cy="1456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</a:rPr>
              <a:t>Probabilities of </a:t>
            </a:r>
            <a:r>
              <a:rPr lang="en-US" sz="1200" b="1" i="1" dirty="0" err="1">
                <a:solidFill>
                  <a:schemeClr val="tx1"/>
                </a:solidFill>
              </a:rPr>
              <a:t>player_alternative</a:t>
            </a:r>
            <a:r>
              <a:rPr lang="en-US" sz="1200" b="1" i="1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by</a:t>
            </a:r>
            <a:r>
              <a:rPr lang="en-US" sz="1200" b="1" i="1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merging the results of market and youth academy alternative;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</a:rPr>
              <a:t>50 – 50 probabilities for both alternatives;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</a:rPr>
              <a:t>Adding the variable </a:t>
            </a:r>
            <a:r>
              <a:rPr lang="en-US" sz="1200" b="1" i="1" dirty="0" err="1">
                <a:solidFill>
                  <a:schemeClr val="tx1"/>
                </a:solidFill>
              </a:rPr>
              <a:t>not_exist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085E17-2E57-ADCC-7A82-66893604EA54}"/>
              </a:ext>
            </a:extLst>
          </p:cNvPr>
          <p:cNvSpPr txBox="1">
            <a:spLocks/>
          </p:cNvSpPr>
          <p:nvPr/>
        </p:nvSpPr>
        <p:spPr>
          <a:xfrm>
            <a:off x="6953791" y="5040499"/>
            <a:ext cx="3828436" cy="768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b="1" i="1" dirty="0">
                <a:solidFill>
                  <a:schemeClr val="tx1"/>
                </a:solidFill>
              </a:rPr>
              <a:t>Sell</a:t>
            </a:r>
            <a:r>
              <a:rPr lang="en-US" dirty="0">
                <a:solidFill>
                  <a:schemeClr val="tx1"/>
                </a:solidFill>
              </a:rPr>
              <a:t> based on the </a:t>
            </a:r>
            <a:r>
              <a:rPr lang="en-US" b="1" i="1" dirty="0" err="1">
                <a:solidFill>
                  <a:schemeClr val="tx1"/>
                </a:solidFill>
              </a:rPr>
              <a:t>club_economic_situation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="1" i="1" dirty="0" err="1">
                <a:solidFill>
                  <a:schemeClr val="tx1"/>
                </a:solidFill>
              </a:rPr>
              <a:t>player_alternative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0335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7">
            <a:extLst>
              <a:ext uri="{FF2B5EF4-FFF2-40B4-BE49-F238E27FC236}">
                <a16:creationId xmlns:a16="http://schemas.microsoft.com/office/drawing/2014/main" id="{BDCFB245-C038-61D2-9C61-7CB961DC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640" y="478972"/>
            <a:ext cx="5670098" cy="516528"/>
          </a:xfrm>
        </p:spPr>
        <p:txBody>
          <a:bodyPr>
            <a:normAutofit fontScale="90000"/>
          </a:bodyPr>
          <a:lstStyle/>
          <a:p>
            <a:r>
              <a:rPr lang="it-IT" dirty="0"/>
              <a:t>Queries (variable elimination)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74EA5-FB44-73D7-4770-C98969F53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18" y="1541416"/>
            <a:ext cx="2876629" cy="4158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7E2D18-CB88-D2BC-E785-55B9BD876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488" y="1767840"/>
            <a:ext cx="2805689" cy="3007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40B51B-A6A1-3A3D-C1C3-B9AFC40E0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31" y="5862499"/>
            <a:ext cx="10160731" cy="4282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943298-E9C0-9AA0-325F-6CFBDF970480}"/>
              </a:ext>
            </a:extLst>
          </p:cNvPr>
          <p:cNvSpPr txBox="1">
            <a:spLocks/>
          </p:cNvSpPr>
          <p:nvPr/>
        </p:nvSpPr>
        <p:spPr>
          <a:xfrm>
            <a:off x="7415345" y="2799321"/>
            <a:ext cx="3828436" cy="125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tx1"/>
                </a:solidFill>
              </a:rPr>
              <a:t>User can select his customized queries;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tx1"/>
                </a:solidFill>
              </a:rPr>
              <a:t>Variable Elimination with </a:t>
            </a:r>
            <a:r>
              <a:rPr lang="it-IT" b="1" i="1" dirty="0">
                <a:solidFill>
                  <a:schemeClr val="tx1"/>
                </a:solidFill>
              </a:rPr>
              <a:t>VariableElimination</a:t>
            </a:r>
            <a:r>
              <a:rPr lang="it-IT" dirty="0">
                <a:solidFill>
                  <a:schemeClr val="tx1"/>
                </a:solidFill>
              </a:rPr>
              <a:t> pgmpy function;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276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>
            <a:extLst>
              <a:ext uri="{FF2B5EF4-FFF2-40B4-BE49-F238E27FC236}">
                <a16:creationId xmlns:a16="http://schemas.microsoft.com/office/drawing/2014/main" id="{2FA5E99A-8BD8-0E53-36FE-A59A35A40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112" y="252378"/>
            <a:ext cx="5680900" cy="564916"/>
          </a:xfrm>
        </p:spPr>
        <p:txBody>
          <a:bodyPr>
            <a:noAutofit/>
          </a:bodyPr>
          <a:lstStyle/>
          <a:p>
            <a:r>
              <a:rPr lang="en-US" sz="3600" dirty="0"/>
              <a:t>Likelihood weighting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994789-7B9F-F13F-03BF-C2E8DBC83365}"/>
              </a:ext>
            </a:extLst>
          </p:cNvPr>
          <p:cNvSpPr txBox="1">
            <a:spLocks/>
          </p:cNvSpPr>
          <p:nvPr/>
        </p:nvSpPr>
        <p:spPr>
          <a:xfrm>
            <a:off x="533117" y="2384215"/>
            <a:ext cx="3828436" cy="2148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tx1"/>
                </a:solidFill>
              </a:rPr>
              <a:t>260289 samples generated;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tx1"/>
                </a:solidFill>
              </a:rPr>
              <a:t>20 iterations with logspace distance;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tx1"/>
                </a:solidFill>
              </a:rPr>
              <a:t>Changed the seed at each iteration;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tx1"/>
                </a:solidFill>
              </a:rPr>
              <a:t>Probability calculated with: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59758A-DF02-68AA-9E58-7442F074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685" y="2062528"/>
            <a:ext cx="7397931" cy="3038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255C6F-A7FF-8962-6865-3124B9FF0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00" y="4147804"/>
            <a:ext cx="1808172" cy="7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35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98D054-71A0-8B7B-4798-EA4FAEC2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865" y="2390502"/>
            <a:ext cx="9264269" cy="3456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6D6A92-B3D8-D572-FDB4-A2B092FF7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605" y="1078922"/>
            <a:ext cx="3297013" cy="699408"/>
          </a:xfrm>
        </p:spPr>
        <p:txBody>
          <a:bodyPr>
            <a:noAutofit/>
          </a:bodyPr>
          <a:lstStyle/>
          <a:p>
            <a:r>
              <a:rPr lang="en-US" sz="3600" dirty="0"/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0E121-9E15-E86C-4366-A45565637B1D}"/>
              </a:ext>
            </a:extLst>
          </p:cNvPr>
          <p:cNvSpPr/>
          <p:nvPr/>
        </p:nvSpPr>
        <p:spPr>
          <a:xfrm>
            <a:off x="1672389" y="5438273"/>
            <a:ext cx="5041232" cy="284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5DD3E6-17B4-4796-6759-F5946D4D5EB4}"/>
              </a:ext>
            </a:extLst>
          </p:cNvPr>
          <p:cNvSpPr/>
          <p:nvPr/>
        </p:nvSpPr>
        <p:spPr>
          <a:xfrm>
            <a:off x="6586659" y="5153526"/>
            <a:ext cx="745959" cy="284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4C7756-4115-3684-53C6-432C4ABE2E1C}"/>
              </a:ext>
            </a:extLst>
          </p:cNvPr>
          <p:cNvSpPr/>
          <p:nvPr/>
        </p:nvSpPr>
        <p:spPr>
          <a:xfrm>
            <a:off x="4611810" y="5241037"/>
            <a:ext cx="2411309" cy="284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937208-50FE-956B-548B-13A1F7588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136" y="5295899"/>
            <a:ext cx="878415" cy="1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58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216</TotalTime>
  <Words>288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Tenorite</vt:lpstr>
      <vt:lpstr>Office Theme</vt:lpstr>
      <vt:lpstr>PowerPoint Presentation</vt:lpstr>
      <vt:lpstr>Introduction</vt:lpstr>
      <vt:lpstr>Bayesian network</vt:lpstr>
      <vt:lpstr>CPDs and dataset</vt:lpstr>
      <vt:lpstr>CPDs</vt:lpstr>
      <vt:lpstr>Queries (variable elimination)</vt:lpstr>
      <vt:lpstr>Likelihood weighting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Gianluca Di Tuccio</dc:creator>
  <cp:lastModifiedBy>Gianluca Di Tuccio</cp:lastModifiedBy>
  <cp:revision>5</cp:revision>
  <dcterms:created xsi:type="dcterms:W3CDTF">2022-04-13T07:22:17Z</dcterms:created>
  <dcterms:modified xsi:type="dcterms:W3CDTF">2022-04-19T09:44:59Z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